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96" r:id="rId2"/>
  </p:sldMasterIdLst>
  <p:sldIdLst>
    <p:sldId id="263" r:id="rId3"/>
    <p:sldId id="258" r:id="rId4"/>
    <p:sldId id="260" r:id="rId5"/>
    <p:sldId id="267" r:id="rId6"/>
    <p:sldId id="268" r:id="rId7"/>
  </p:sldIdLst>
  <p:sldSz cx="9144000" cy="6858000" type="screen4x3"/>
  <p:notesSz cx="6858000" cy="994568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877CB24-374E-4108-8B11-18499B208669}" v="12" dt="2019-10-28T13:49:05.92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13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4530"/>
            <a:ext cx="6858000" cy="2387600"/>
          </a:xfrm>
        </p:spPr>
        <p:txBody>
          <a:bodyPr anchor="b">
            <a:normAutofit/>
          </a:bodyPr>
          <a:lstStyle>
            <a:lvl1pPr algn="ctr">
              <a:defRPr sz="45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 algn="ctr">
              <a:buNone/>
              <a:defRPr sz="21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34382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319073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12423"/>
            <a:ext cx="7886700" cy="2851208"/>
          </a:xfrm>
        </p:spPr>
        <p:txBody>
          <a:bodyPr anchor="b">
            <a:normAutofit/>
          </a:bodyPr>
          <a:lstStyle>
            <a:lvl1pPr>
              <a:defRPr sz="45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52634"/>
            <a:ext cx="78867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261955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3845" y="1828801"/>
            <a:ext cx="3886200" cy="4351337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8801"/>
            <a:ext cx="3886200" cy="4351337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923884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681851"/>
            <a:ext cx="386715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45" y="2507551"/>
            <a:ext cx="3867150" cy="3680525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851"/>
            <a:ext cx="38862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7551"/>
            <a:ext cx="3886201" cy="3680525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93437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323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278232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1"/>
            <a:ext cx="2948940" cy="1600197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399"/>
            <a:ext cx="294894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256318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0"/>
            <a:ext cx="2948940" cy="1600200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400"/>
            <a:ext cx="294894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70905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807680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0362"/>
            <a:ext cx="1971675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0363"/>
            <a:ext cx="5800725" cy="5811837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727098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91342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36796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62330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5"/>
            <a:ext cx="3703320" cy="4023359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553432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5"/>
            <a:ext cx="3703320" cy="328676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733784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684197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583562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731520"/>
            <a:ext cx="4869180" cy="525780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224688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215201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544504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2302"/>
            <a:ext cx="1971675" cy="575989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2302"/>
            <a:ext cx="5800725" cy="5759898"/>
          </a:xfrm>
        </p:spPr>
        <p:txBody>
          <a:bodyPr vert="eaVert" lIns="45720" tIns="0" rIns="45720" bIns="0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976868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3845" y="365760"/>
            <a:ext cx="78867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828801"/>
            <a:ext cx="78867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63145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79253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9144001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737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DE1EDA8-CE9B-4897-B577-CFD79D06F3D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l-PL" sz="3600" dirty="0"/>
              <a:t>XXXIII Sesja Rady Osiedla </a:t>
            </a:r>
            <a:br>
              <a:rPr lang="pl-PL" sz="3600" dirty="0"/>
            </a:br>
            <a:r>
              <a:rPr lang="pl-PL" sz="3600" dirty="0"/>
              <a:t>Grabiszyn-Grabiszynek 28.10.2019</a:t>
            </a:r>
            <a:br>
              <a:rPr lang="pl-PL" sz="3600" dirty="0"/>
            </a:br>
            <a:r>
              <a:rPr lang="pl-PL" sz="3600" dirty="0"/>
              <a:t>Zarząd Osiedla                            </a:t>
            </a:r>
            <a:r>
              <a:rPr lang="pl-PL" sz="2400" dirty="0"/>
              <a:t>Anna Daleszyńska</a:t>
            </a:r>
            <a:endParaRPr lang="pl-PL" sz="3600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70A1E7D1-BB0A-4AF4-8821-C13C15748B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372" y="108156"/>
            <a:ext cx="4120910" cy="2089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0320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B5E3A7-CCF8-484E-A368-065383253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600" dirty="0"/>
              <a:t>Zarząd osiedla – wnioski na zadania społeczne na 2020 – projekty uchwał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3BD1AB2-8E13-41EB-9304-39937AE793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lvl="0" indent="0">
              <a:buNone/>
            </a:pPr>
            <a:r>
              <a:rPr lang="pl-PL" dirty="0"/>
              <a:t>Kontynuacja zadań społecznych realizowanych z powodzeniem od kilku lat. Zainteresowanie wydarzeniami przewyższa możliwości organizacyjne. </a:t>
            </a:r>
          </a:p>
          <a:p>
            <a:pPr marL="0" lvl="0" indent="0">
              <a:buNone/>
            </a:pPr>
            <a:endParaRPr lang="pl-PL" dirty="0"/>
          </a:p>
          <a:p>
            <a:pPr marL="0" lvl="0" indent="0">
              <a:buNone/>
            </a:pPr>
            <a:r>
              <a:rPr lang="pl-PL" dirty="0"/>
              <a:t>1. Sportowy Grabiszynek – IV Piknik </a:t>
            </a:r>
            <a:r>
              <a:rPr lang="pl-PL" dirty="0" err="1"/>
              <a:t>Grabiszyńki</a:t>
            </a:r>
            <a:endParaRPr lang="pl-PL" dirty="0"/>
          </a:p>
          <a:p>
            <a:pPr marL="0" lvl="0" indent="0">
              <a:buNone/>
            </a:pPr>
            <a:r>
              <a:rPr lang="pl-PL" dirty="0"/>
              <a:t>2. Aktywnie na Grabiszynku – zajęcia sportowe</a:t>
            </a:r>
          </a:p>
          <a:p>
            <a:pPr marL="0" lvl="0" indent="0">
              <a:buNone/>
            </a:pPr>
            <a:r>
              <a:rPr lang="pl-PL" dirty="0"/>
              <a:t>3. Osiedlowy Klub Sportowy – rolki </a:t>
            </a:r>
          </a:p>
          <a:p>
            <a:pPr marL="0" lvl="0" indent="0">
              <a:buNone/>
            </a:pPr>
            <a:r>
              <a:rPr lang="pl-PL" dirty="0"/>
              <a:t>4. Centrum Aktywności Dzieci i Młodzieży</a:t>
            </a:r>
          </a:p>
          <a:p>
            <a:pPr marL="0" lvl="0" indent="0">
              <a:buNone/>
            </a:pPr>
            <a:r>
              <a:rPr lang="pl-PL" dirty="0"/>
              <a:t>5. Wieczornica </a:t>
            </a:r>
          </a:p>
          <a:p>
            <a:pPr marL="0" lvl="0" indent="0">
              <a:buNone/>
            </a:pPr>
            <a:r>
              <a:rPr lang="pl-PL" dirty="0"/>
              <a:t>Opracowanie wniosków – Anna Daleszyńska(punkty I-IV), Maria Kostrzewa – Żołnierz (punkt V)</a:t>
            </a:r>
          </a:p>
          <a:p>
            <a:endParaRPr lang="pl-PL" dirty="0"/>
          </a:p>
          <a:p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4717029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B5E3A7-CCF8-484E-A368-065383253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600" dirty="0"/>
              <a:t>Zarząd osiedla - sprawozdania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3BD1AB2-8E13-41EB-9304-39937AE793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59" y="1845733"/>
            <a:ext cx="7998824" cy="442443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1. Sprawozdania z zadań społecznych (projekty uchwały):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dirty="0"/>
              <a:t> Sportowy Grabiszynek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dirty="0"/>
              <a:t> Fundusz Wyjazdowy</a:t>
            </a:r>
          </a:p>
          <a:p>
            <a:pPr marL="0" indent="0">
              <a:buNone/>
            </a:pPr>
            <a:r>
              <a:rPr lang="pl-PL" dirty="0"/>
              <a:t>Opracowanie wniosków Maria Kostrzewa-Żołnierz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2. Aktualizacja budżetu (projekt uchwały)</a:t>
            </a:r>
          </a:p>
          <a:p>
            <a:pPr marL="0" indent="0">
              <a:buNone/>
            </a:pPr>
            <a:r>
              <a:rPr lang="pl-PL" dirty="0"/>
              <a:t>3. Sprawozdanie finansowe 1-10.2019</a:t>
            </a:r>
          </a:p>
          <a:p>
            <a:pPr lvl="0"/>
            <a:endParaRPr lang="pl-PL" dirty="0"/>
          </a:p>
          <a:p>
            <a:pPr lvl="0"/>
            <a:r>
              <a:rPr lang="pl-PL" dirty="0"/>
              <a:t> </a:t>
            </a:r>
          </a:p>
          <a:p>
            <a:pPr lvl="0"/>
            <a:endParaRPr lang="pl-PL" dirty="0"/>
          </a:p>
          <a:p>
            <a:pPr lvl="0"/>
            <a:endParaRPr lang="pl-PL" sz="2200" dirty="0"/>
          </a:p>
          <a:p>
            <a:pPr marL="457200" indent="-457200">
              <a:buFont typeface="+mj-lt"/>
              <a:buAutoNum type="arabicPeriod"/>
            </a:pPr>
            <a:endParaRPr lang="pl-PL" sz="2200" dirty="0"/>
          </a:p>
          <a:p>
            <a:pPr marL="0" indent="0">
              <a:buNone/>
            </a:pPr>
            <a:endParaRPr lang="pl-PL" sz="2200" dirty="0"/>
          </a:p>
          <a:p>
            <a:pPr marL="457200" indent="-457200">
              <a:buFont typeface="+mj-lt"/>
              <a:buAutoNum type="arabicPeriod"/>
            </a:pPr>
            <a:endParaRPr lang="pl-PL" sz="2200" dirty="0"/>
          </a:p>
          <a:p>
            <a:pPr marL="457200" indent="-457200">
              <a:buFont typeface="+mj-lt"/>
              <a:buAutoNum type="arabicPeriod"/>
            </a:pPr>
            <a:endParaRPr lang="pl-PL" sz="2200" dirty="0"/>
          </a:p>
          <a:p>
            <a:pPr marL="514350" indent="-514350">
              <a:buFont typeface="+mj-lt"/>
              <a:buAutoNum type="arabicPeriod"/>
            </a:pPr>
            <a:endParaRPr lang="pl-PL" sz="2600" dirty="0"/>
          </a:p>
          <a:p>
            <a:pPr marL="514350" indent="-514350">
              <a:buFont typeface="+mj-lt"/>
              <a:buAutoNum type="arabicPeriod"/>
            </a:pPr>
            <a:endParaRPr lang="pl-PL" sz="2600" dirty="0"/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723222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B5E3A7-CCF8-484E-A368-065383253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600" dirty="0"/>
              <a:t>Zarząd osiedla – planowane wydarzenia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3BD1AB2-8E13-41EB-9304-39937AE793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59" y="1845733"/>
            <a:ext cx="7998824" cy="4424437"/>
          </a:xfrm>
        </p:spPr>
        <p:txBody>
          <a:bodyPr>
            <a:normAutofit/>
          </a:bodyPr>
          <a:lstStyle/>
          <a:p>
            <a:pPr lvl="0"/>
            <a:r>
              <a:rPr lang="pl-PL" sz="2400" dirty="0"/>
              <a:t>Planowane wydarzenia do końca roku 2019:</a:t>
            </a:r>
          </a:p>
          <a:p>
            <a:pPr lvl="0"/>
            <a:r>
              <a:rPr lang="pl-PL" sz="2400" dirty="0"/>
              <a:t>Sąsiedzkie nasadzenia na skwerze Al. Pracy w ramach  Funduszu Czasu Wolnego (opracowanie wniosku Anna Daleszyńska).  </a:t>
            </a:r>
          </a:p>
          <a:p>
            <a:pPr lvl="0"/>
            <a:r>
              <a:rPr lang="pl-PL" sz="2400" dirty="0"/>
              <a:t>Wieczornica, Mikołajki, Wigilia (koordynacja Janina Pławnicka, Maria Kostrzewa-Żołnierz, Katarzyna Bańcerowska)</a:t>
            </a:r>
          </a:p>
          <a:p>
            <a:pPr lvl="0"/>
            <a:r>
              <a:rPr lang="pl-PL" sz="2400" dirty="0"/>
              <a:t>Gazetka osiedlowa – koordynacja Katarzyna Bańcerowska</a:t>
            </a:r>
          </a:p>
          <a:p>
            <a:pPr lvl="0"/>
            <a:r>
              <a:rPr lang="pl-PL" sz="2400" dirty="0"/>
              <a:t>Projekt – warsztaty z pierwszej pomocy dla szkół SP109, SP82 klasy starsze (koordynacja Anna Daleszyńska)</a:t>
            </a:r>
          </a:p>
          <a:p>
            <a:pPr lvl="0"/>
            <a:endParaRPr lang="pl-PL" sz="2400" dirty="0"/>
          </a:p>
          <a:p>
            <a:pPr marL="0" indent="0">
              <a:buNone/>
            </a:pPr>
            <a:endParaRPr lang="pl-PL" sz="2200" dirty="0"/>
          </a:p>
          <a:p>
            <a:pPr>
              <a:buFont typeface="Wingdings" panose="05000000000000000000" pitchFamily="2" charset="2"/>
              <a:buChar char="§"/>
            </a:pPr>
            <a:endParaRPr lang="pl-PL" sz="2200" dirty="0"/>
          </a:p>
          <a:p>
            <a:pPr marL="0" indent="0">
              <a:buNone/>
            </a:pPr>
            <a:endParaRPr lang="pl-PL" sz="2200" dirty="0"/>
          </a:p>
          <a:p>
            <a:pPr marL="457200" indent="-457200">
              <a:buFont typeface="+mj-lt"/>
              <a:buAutoNum type="arabicPeriod"/>
            </a:pPr>
            <a:endParaRPr lang="pl-PL" sz="2200" dirty="0"/>
          </a:p>
          <a:p>
            <a:pPr marL="0" indent="0">
              <a:buNone/>
            </a:pPr>
            <a:endParaRPr lang="pl-PL" sz="2200" dirty="0"/>
          </a:p>
          <a:p>
            <a:pPr marL="457200" indent="-457200">
              <a:buFont typeface="+mj-lt"/>
              <a:buAutoNum type="arabicPeriod"/>
            </a:pPr>
            <a:endParaRPr lang="pl-PL" sz="2200" dirty="0"/>
          </a:p>
          <a:p>
            <a:pPr marL="457200" indent="-457200">
              <a:buFont typeface="+mj-lt"/>
              <a:buAutoNum type="arabicPeriod"/>
            </a:pPr>
            <a:endParaRPr lang="pl-PL" sz="2200" dirty="0"/>
          </a:p>
          <a:p>
            <a:pPr marL="514350" indent="-514350">
              <a:buFont typeface="+mj-lt"/>
              <a:buAutoNum type="arabicPeriod"/>
            </a:pPr>
            <a:endParaRPr lang="pl-PL" sz="2600" dirty="0"/>
          </a:p>
          <a:p>
            <a:pPr marL="514350" indent="-514350">
              <a:buFont typeface="+mj-lt"/>
              <a:buAutoNum type="arabicPeriod"/>
            </a:pPr>
            <a:endParaRPr lang="pl-PL" sz="2600" dirty="0"/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2066712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B5E3A7-CCF8-484E-A368-065383253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600" dirty="0"/>
              <a:t>Zarząd osiedla –informacje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3BD1AB2-8E13-41EB-9304-39937AE793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59" y="1845733"/>
            <a:ext cx="7998824" cy="4424437"/>
          </a:xfrm>
        </p:spPr>
        <p:txBody>
          <a:bodyPr>
            <a:normAutofit fontScale="92500" lnSpcReduction="10000"/>
          </a:bodyPr>
          <a:lstStyle/>
          <a:p>
            <a:pPr marL="0" lvl="0" indent="0">
              <a:buNone/>
            </a:pPr>
            <a:r>
              <a:rPr lang="pl-PL" sz="1900" dirty="0"/>
              <a:t>1. </a:t>
            </a:r>
            <a:r>
              <a:rPr lang="pl-PL" sz="1900" b="1" dirty="0"/>
              <a:t>Ustalenia ze spotkania Przewodniczącej ZO z Naczelnikiem </a:t>
            </a:r>
            <a:r>
              <a:rPr lang="pl-PL" sz="1900" b="1" dirty="0" err="1"/>
              <a:t>ZDiUM</a:t>
            </a:r>
            <a:r>
              <a:rPr lang="pl-PL" sz="1900" b="1" dirty="0"/>
              <a:t>:  </a:t>
            </a:r>
          </a:p>
          <a:p>
            <a:pPr marL="0" lvl="0" indent="0">
              <a:buNone/>
            </a:pPr>
            <a:r>
              <a:rPr lang="pl-PL" sz="1700" dirty="0"/>
              <a:t>W najbliższym czasie przeprowadzony będzie remont interwencyjny nakierowany na poprawienie bezpieczeństwa pieszych  ul. Odkrywców </a:t>
            </a:r>
          </a:p>
          <a:p>
            <a:pPr lvl="0"/>
            <a:r>
              <a:rPr lang="pl-PL" sz="1700" dirty="0"/>
              <a:t>Ramowe ustalenia są takie, że: </a:t>
            </a:r>
            <a:br>
              <a:rPr lang="pl-PL" sz="1700" dirty="0"/>
            </a:br>
            <a:r>
              <a:rPr lang="pl-PL" sz="1700" dirty="0"/>
              <a:t>- tam gdzie będzie możliwość – płytki będą przełożone, </a:t>
            </a:r>
            <a:br>
              <a:rPr lang="pl-PL" sz="1700" dirty="0"/>
            </a:br>
            <a:r>
              <a:rPr lang="pl-PL" sz="1700" dirty="0"/>
              <a:t>- w rejonie drzew, gdzie korzenie nie pozwalają na ułożenie płytek, wypełniony zostanie zniszczony przez korzenie fragment kruszywem, </a:t>
            </a:r>
            <a:br>
              <a:rPr lang="pl-PL" sz="1700" dirty="0"/>
            </a:br>
            <a:r>
              <a:rPr lang="pl-PL" sz="1700" dirty="0"/>
              <a:t>- w rejonie sklepu warzywnego kwadratowe płytki betonowe (z odzysku lub nowe). </a:t>
            </a:r>
            <a:br>
              <a:rPr lang="pl-PL" sz="1700" dirty="0"/>
            </a:br>
            <a:r>
              <a:rPr lang="pl-PL" sz="1700" dirty="0"/>
              <a:t>Całość to jedynie lokalne, na miarę obecnych możliwości </a:t>
            </a:r>
            <a:r>
              <a:rPr lang="pl-PL" sz="1700" dirty="0" err="1"/>
              <a:t>ZDiUM</a:t>
            </a:r>
            <a:r>
              <a:rPr lang="pl-PL" sz="1700" dirty="0"/>
              <a:t>, działania interwencyjne. </a:t>
            </a:r>
          </a:p>
          <a:p>
            <a:pPr lvl="0"/>
            <a:r>
              <a:rPr lang="pl-PL" sz="1700" dirty="0">
                <a:solidFill>
                  <a:schemeClr val="tx1"/>
                </a:solidFill>
              </a:rPr>
              <a:t>Kompleksowa rewitalizacja chodnika możliwa będzie w ramach Funduszu Osiedlowego, którego pierwszym etapem powinien być </a:t>
            </a:r>
            <a:r>
              <a:rPr lang="pl-PL" sz="1700" b="1" u="sng" dirty="0">
                <a:solidFill>
                  <a:schemeClr val="tx1"/>
                </a:solidFill>
              </a:rPr>
              <a:t>projekt całości inwestycji </a:t>
            </a:r>
            <a:r>
              <a:rPr lang="pl-PL" sz="1700" dirty="0">
                <a:solidFill>
                  <a:schemeClr val="tx1"/>
                </a:solidFill>
              </a:rPr>
              <a:t>przy ul. Odkrywców. </a:t>
            </a:r>
          </a:p>
          <a:p>
            <a:pPr lvl="0"/>
            <a:endParaRPr lang="pl-PL" sz="1700" dirty="0">
              <a:solidFill>
                <a:srgbClr val="FF0000"/>
              </a:solidFill>
            </a:endParaRPr>
          </a:p>
          <a:p>
            <a:pPr lvl="0"/>
            <a:r>
              <a:rPr lang="pl-PL" sz="1700" dirty="0">
                <a:solidFill>
                  <a:srgbClr val="FF0000"/>
                </a:solidFill>
              </a:rPr>
              <a:t>2. Wniosek do przewodniczącego RO - </a:t>
            </a:r>
            <a:r>
              <a:rPr lang="pl-PL" sz="1700" dirty="0">
                <a:solidFill>
                  <a:schemeClr val="tx1"/>
                </a:solidFill>
              </a:rPr>
              <a:t>Informowanie o sesjach należy do przewodniczącego RO, w tej chwili brak takiej informacji dla mieszkańców</a:t>
            </a:r>
            <a:br>
              <a:rPr lang="pl-PL" dirty="0"/>
            </a:br>
            <a:br>
              <a:rPr lang="pl-PL" dirty="0"/>
            </a:br>
            <a:endParaRPr lang="pl-PL" sz="2400" dirty="0"/>
          </a:p>
          <a:p>
            <a:pPr marL="0" indent="0">
              <a:buNone/>
            </a:pPr>
            <a:endParaRPr lang="pl-PL" sz="2200" dirty="0"/>
          </a:p>
          <a:p>
            <a:pPr>
              <a:buFont typeface="Wingdings" panose="05000000000000000000" pitchFamily="2" charset="2"/>
              <a:buChar char="§"/>
            </a:pPr>
            <a:endParaRPr lang="pl-PL" sz="2200" dirty="0"/>
          </a:p>
          <a:p>
            <a:pPr marL="0" indent="0">
              <a:buNone/>
            </a:pPr>
            <a:endParaRPr lang="pl-PL" sz="2200" dirty="0"/>
          </a:p>
          <a:p>
            <a:pPr marL="457200" indent="-457200">
              <a:buFont typeface="+mj-lt"/>
              <a:buAutoNum type="arabicPeriod"/>
            </a:pPr>
            <a:endParaRPr lang="pl-PL" sz="2200" dirty="0"/>
          </a:p>
          <a:p>
            <a:pPr marL="0" indent="0">
              <a:buNone/>
            </a:pPr>
            <a:endParaRPr lang="pl-PL" sz="2200" dirty="0"/>
          </a:p>
          <a:p>
            <a:pPr marL="457200" indent="-457200">
              <a:buFont typeface="+mj-lt"/>
              <a:buAutoNum type="arabicPeriod"/>
            </a:pPr>
            <a:endParaRPr lang="pl-PL" sz="2200" dirty="0"/>
          </a:p>
          <a:p>
            <a:pPr marL="457200" indent="-457200">
              <a:buFont typeface="+mj-lt"/>
              <a:buAutoNum type="arabicPeriod"/>
            </a:pPr>
            <a:endParaRPr lang="pl-PL" sz="2200" dirty="0"/>
          </a:p>
          <a:p>
            <a:pPr marL="514350" indent="-514350">
              <a:buFont typeface="+mj-lt"/>
              <a:buAutoNum type="arabicPeriod"/>
            </a:pPr>
            <a:endParaRPr lang="pl-PL" sz="2600" dirty="0"/>
          </a:p>
          <a:p>
            <a:pPr marL="514350" indent="-514350">
              <a:buFont typeface="+mj-lt"/>
              <a:buAutoNum type="arabicPeriod"/>
            </a:pPr>
            <a:endParaRPr lang="pl-PL" sz="2600" dirty="0"/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200378785"/>
      </p:ext>
    </p:extLst>
  </p:cSld>
  <p:clrMapOvr>
    <a:masterClrMapping/>
  </p:clrMapOvr>
</p:sld>
</file>

<file path=ppt/theme/theme1.xml><?xml version="1.0" encoding="utf-8"?>
<a:theme xmlns:a="http://schemas.openxmlformats.org/drawingml/2006/main" name="HDOfficeLightV0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Retrospekcja">
  <a:themeElements>
    <a:clrScheme name="Żółty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Retrospekcj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kcj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Integralny</Template>
  <TotalTime>5967</TotalTime>
  <Words>346</Words>
  <Application>Microsoft Office PowerPoint</Application>
  <PresentationFormat>Pokaz na ekranie (4:3)</PresentationFormat>
  <Paragraphs>59</Paragraphs>
  <Slides>5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2</vt:i4>
      </vt:variant>
      <vt:variant>
        <vt:lpstr>Tytuły slajdów</vt:lpstr>
      </vt:variant>
      <vt:variant>
        <vt:i4>5</vt:i4>
      </vt:variant>
    </vt:vector>
  </HeadingPairs>
  <TitlesOfParts>
    <vt:vector size="12" baseType="lpstr">
      <vt:lpstr>Arial</vt:lpstr>
      <vt:lpstr>Calibri</vt:lpstr>
      <vt:lpstr>Calibri Light</vt:lpstr>
      <vt:lpstr>Wingdings</vt:lpstr>
      <vt:lpstr>Wingdings 2</vt:lpstr>
      <vt:lpstr>HDOfficeLightV0</vt:lpstr>
      <vt:lpstr>Retrospekcja</vt:lpstr>
      <vt:lpstr>XXXIII Sesja Rady Osiedla  Grabiszyn-Grabiszynek 28.10.2019 Zarząd Osiedla                            Anna Daleszyńska</vt:lpstr>
      <vt:lpstr>Zarząd osiedla – wnioski na zadania społeczne na 2020 – projekty uchwał</vt:lpstr>
      <vt:lpstr>Zarząd osiedla - sprawozdania</vt:lpstr>
      <vt:lpstr>Zarząd osiedla – planowane wydarzenia</vt:lpstr>
      <vt:lpstr>Zarząd osiedla –informacje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Anna Daleszyńska</dc:creator>
  <cp:lastModifiedBy>Anna Daleszyńska</cp:lastModifiedBy>
  <cp:revision>54</cp:revision>
  <cp:lastPrinted>2018-04-03T13:35:09Z</cp:lastPrinted>
  <dcterms:created xsi:type="dcterms:W3CDTF">2018-04-02T20:37:39Z</dcterms:created>
  <dcterms:modified xsi:type="dcterms:W3CDTF">2020-10-22T00:05:37Z</dcterms:modified>
</cp:coreProperties>
</file>