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  <p:sldMasterId id="2147483696" r:id="rId2"/>
  </p:sldMasterIdLst>
  <p:sldIdLst>
    <p:sldId id="263" r:id="rId3"/>
    <p:sldId id="256" r:id="rId4"/>
    <p:sldId id="258" r:id="rId5"/>
    <p:sldId id="260" r:id="rId6"/>
    <p:sldId id="264" r:id="rId7"/>
  </p:sldIdLst>
  <p:sldSz cx="9144000" cy="6858000" type="screen4x3"/>
  <p:notesSz cx="6858000" cy="9945688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87" d="100"/>
          <a:sy n="87" d="100"/>
        </p:scale>
        <p:origin x="1358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tableStyles" Target="tableStyles.xml"/><Relationship Id="rId5" Type="http://schemas.openxmlformats.org/officeDocument/2006/relationships/slide" Target="slides/slide3.xml"/><Relationship Id="rId10" Type="http://schemas.openxmlformats.org/officeDocument/2006/relationships/theme" Target="theme/theme1.xml"/><Relationship Id="rId4" Type="http://schemas.openxmlformats.org/officeDocument/2006/relationships/slide" Target="slides/slide2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1124530"/>
            <a:ext cx="6858000" cy="2387600"/>
          </a:xfrm>
        </p:spPr>
        <p:txBody>
          <a:bodyPr anchor="b">
            <a:normAutofit/>
          </a:bodyPr>
          <a:lstStyle>
            <a:lvl1pPr algn="ctr">
              <a:defRPr sz="450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342900" indent="0" algn="ctr">
              <a:buNone/>
              <a:defRPr sz="2100"/>
            </a:lvl2pPr>
            <a:lvl3pPr marL="685800" indent="0" algn="ctr">
              <a:buNone/>
              <a:defRPr sz="1800"/>
            </a:lvl3pPr>
            <a:lvl4pPr marL="1028700" indent="0" algn="ctr">
              <a:buNone/>
              <a:defRPr sz="1500"/>
            </a:lvl4pPr>
            <a:lvl5pPr marL="1371600" indent="0" algn="ctr">
              <a:buNone/>
              <a:defRPr sz="1500"/>
            </a:lvl5pPr>
            <a:lvl6pPr marL="1714500" indent="0" algn="ctr">
              <a:buNone/>
              <a:defRPr sz="1500"/>
            </a:lvl6pPr>
            <a:lvl7pPr marL="2057400" indent="0" algn="ctr">
              <a:buNone/>
              <a:defRPr sz="1500"/>
            </a:lvl7pPr>
            <a:lvl8pPr marL="2400300" indent="0" algn="ctr">
              <a:buNone/>
              <a:defRPr sz="1500"/>
            </a:lvl8pPr>
            <a:lvl9pPr marL="2743200" indent="0" algn="ctr">
              <a:buNone/>
              <a:defRPr sz="1500"/>
            </a:lvl9pPr>
          </a:lstStyle>
          <a:p>
            <a:r>
              <a:rPr lang="pl-PL"/>
              <a:t>Kliknij, aby edytować styl wzorca podtytułu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138BB0-0F78-4C96-A901-E65FDF68AA80}" type="datetimeFigureOut">
              <a:rPr lang="pl-PL" smtClean="0"/>
              <a:t>02.01.2020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C1402A-6EF9-47FD-A719-B71EF0D5DDDD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8343823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138BB0-0F78-4C96-A901-E65FDF68AA80}" type="datetimeFigureOut">
              <a:rPr lang="pl-PL" smtClean="0"/>
              <a:t>02.01.2020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C1402A-6EF9-47FD-A719-B71EF0D5DDDD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73190739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12423"/>
            <a:ext cx="7886700" cy="2851208"/>
          </a:xfrm>
        </p:spPr>
        <p:txBody>
          <a:bodyPr anchor="b">
            <a:normAutofit/>
          </a:bodyPr>
          <a:lstStyle>
            <a:lvl1pPr>
              <a:defRPr sz="4500" b="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52634"/>
            <a:ext cx="7886700" cy="1500187"/>
          </a:xfrm>
        </p:spPr>
        <p:txBody>
          <a:bodyPr anchor="t">
            <a:normAutofit/>
          </a:bodyPr>
          <a:lstStyle>
            <a:lvl1pPr marL="0" indent="0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138BB0-0F78-4C96-A901-E65FDF68AA80}" type="datetimeFigureOut">
              <a:rPr lang="pl-PL" smtClean="0"/>
              <a:t>02.01.2020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C1402A-6EF9-47FD-A719-B71EF0D5DDDD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72619559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33845" y="1828801"/>
            <a:ext cx="3886200" cy="4351337"/>
          </a:xfrm>
        </p:spPr>
        <p:txBody>
          <a:bodyPr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8801"/>
            <a:ext cx="3886200" cy="4351337"/>
          </a:xfrm>
        </p:spPr>
        <p:txBody>
          <a:bodyPr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138BB0-0F78-4C96-A901-E65FDF68AA80}" type="datetimeFigureOut">
              <a:rPr lang="pl-PL" smtClean="0"/>
              <a:t>02.01.2020</a:t>
            </a:fld>
            <a:endParaRPr lang="pl-P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C1402A-6EF9-47FD-A719-B71EF0D5DDDD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49238842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3845" y="1681851"/>
            <a:ext cx="3867150" cy="825699"/>
          </a:xfrm>
        </p:spPr>
        <p:txBody>
          <a:bodyPr anchor="b">
            <a:normAutofit/>
          </a:bodyPr>
          <a:lstStyle>
            <a:lvl1pPr marL="0" indent="0">
              <a:spcBef>
                <a:spcPts val="0"/>
              </a:spcBef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3845" y="2507551"/>
            <a:ext cx="3867150" cy="3680525"/>
          </a:xfrm>
        </p:spPr>
        <p:txBody>
          <a:bodyPr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851"/>
            <a:ext cx="3886201" cy="825698"/>
          </a:xfrm>
        </p:spPr>
        <p:txBody>
          <a:bodyPr anchor="b"/>
          <a:lstStyle>
            <a:lvl1pPr marL="0" indent="0">
              <a:spcBef>
                <a:spcPts val="0"/>
              </a:spcBef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7551"/>
            <a:ext cx="3886201" cy="3680525"/>
          </a:xfrm>
        </p:spPr>
        <p:txBody>
          <a:bodyPr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138BB0-0F78-4C96-A901-E65FDF68AA80}" type="datetimeFigureOut">
              <a:rPr lang="pl-PL" smtClean="0"/>
              <a:t>02.01.2020</a:t>
            </a:fld>
            <a:endParaRPr lang="pl-PL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C1402A-6EF9-47FD-A719-B71EF0D5DDDD}" type="slidenum">
              <a:rPr lang="pl-PL" smtClean="0"/>
              <a:t>‹#›</a:t>
            </a:fld>
            <a:endParaRPr lang="pl-PL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1934377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138BB0-0F78-4C96-A901-E65FDF68AA80}" type="datetimeFigureOut">
              <a:rPr lang="pl-PL" smtClean="0"/>
              <a:t>02.01.2020</a:t>
            </a:fld>
            <a:endParaRPr lang="pl-PL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C1402A-6EF9-47FD-A719-B71EF0D5DDDD}" type="slidenum">
              <a:rPr lang="pl-PL" smtClean="0"/>
              <a:t>‹#›</a:t>
            </a:fld>
            <a:endParaRPr lang="pl-PL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232380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138BB0-0F78-4C96-A901-E65FDF68AA80}" type="datetimeFigureOut">
              <a:rPr lang="pl-PL" smtClean="0"/>
              <a:t>02.01.2020</a:t>
            </a:fld>
            <a:endParaRPr lang="pl-PL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C1402A-6EF9-47FD-A719-B71EF0D5DDDD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72782328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936" y="457201"/>
            <a:ext cx="2948940" cy="1600197"/>
          </a:xfrm>
        </p:spPr>
        <p:txBody>
          <a:bodyPr anchor="b">
            <a:normAutofit/>
          </a:bodyPr>
          <a:lstStyle>
            <a:lvl1pPr>
              <a:defRPr sz="2400" b="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6200" y="990600"/>
            <a:ext cx="4629150" cy="4876800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936" y="2057399"/>
            <a:ext cx="2948940" cy="3810001"/>
          </a:xfrm>
        </p:spPr>
        <p:txBody>
          <a:bodyPr>
            <a:normAutofit/>
          </a:bodyPr>
          <a:lstStyle>
            <a:lvl1pPr marL="0" indent="0">
              <a:lnSpc>
                <a:spcPct val="90000"/>
              </a:lnSpc>
              <a:buNone/>
              <a:defRPr sz="120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138BB0-0F78-4C96-A901-E65FDF68AA80}" type="datetimeFigureOut">
              <a:rPr lang="pl-PL" smtClean="0"/>
              <a:t>02.01.2020</a:t>
            </a:fld>
            <a:endParaRPr lang="pl-P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C1402A-6EF9-47FD-A719-B71EF0D5DDDD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62563187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936" y="457200"/>
            <a:ext cx="2948940" cy="1600200"/>
          </a:xfrm>
        </p:spPr>
        <p:txBody>
          <a:bodyPr anchor="b">
            <a:normAutofit/>
          </a:bodyPr>
          <a:lstStyle>
            <a:lvl1pPr>
              <a:defRPr sz="2400" b="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6200" y="990600"/>
            <a:ext cx="4629150" cy="4876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pl-PL"/>
              <a:t>Kliknij ikonę, aby dodać obraz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936" y="2057400"/>
            <a:ext cx="2948940" cy="3810000"/>
          </a:xfrm>
        </p:spPr>
        <p:txBody>
          <a:bodyPr>
            <a:normAutofit/>
          </a:bodyPr>
          <a:lstStyle>
            <a:lvl1pPr marL="0" indent="0">
              <a:lnSpc>
                <a:spcPct val="90000"/>
              </a:lnSpc>
              <a:buNone/>
              <a:defRPr sz="120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138BB0-0F78-4C96-A901-E65FDF68AA80}" type="datetimeFigureOut">
              <a:rPr lang="pl-PL" smtClean="0"/>
              <a:t>02.01.2020</a:t>
            </a:fld>
            <a:endParaRPr lang="pl-P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C1402A-6EF9-47FD-A719-B71EF0D5DDDD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3709058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138BB0-0F78-4C96-A901-E65FDF68AA80}" type="datetimeFigureOut">
              <a:rPr lang="pl-PL" smtClean="0"/>
              <a:t>02.01.2020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C1402A-6EF9-47FD-A719-B71EF0D5DDDD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88076805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0362"/>
            <a:ext cx="1971675" cy="5811838"/>
          </a:xfrm>
        </p:spPr>
        <p:txBody>
          <a:bodyPr vert="eaVert"/>
          <a:lstStyle/>
          <a:p>
            <a:r>
              <a:rPr lang="pl-PL"/>
              <a:t>Kliknij, aby edytować styl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0363"/>
            <a:ext cx="5800725" cy="5811837"/>
          </a:xfrm>
        </p:spPr>
        <p:txBody>
          <a:bodyPr vert="eaVert"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138BB0-0F78-4C96-A901-E65FDF68AA80}" type="datetimeFigureOut">
              <a:rPr lang="pl-PL" smtClean="0"/>
              <a:t>02.01.2020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C1402A-6EF9-47FD-A719-B71EF0D5DDDD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87270980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382" y="6400800"/>
            <a:ext cx="9141619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2" y="633431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22960" y="758952"/>
            <a:ext cx="7543800" cy="3566160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8000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25038" y="4455621"/>
            <a:ext cx="7543800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pl-PL"/>
              <a:t>Kliknij, aby edytować styl wzorca podtytułu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138BB0-0F78-4C96-A901-E65FDF68AA80}" type="datetimeFigureOut">
              <a:rPr lang="pl-PL" smtClean="0"/>
              <a:t>02.01.2020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C1402A-6EF9-47FD-A719-B71EF0D5DDDD}" type="slidenum">
              <a:rPr lang="pl-PL" smtClean="0"/>
              <a:t>‹#›</a:t>
            </a:fld>
            <a:endParaRPr lang="pl-PL"/>
          </a:p>
        </p:txBody>
      </p:sp>
      <p:cxnSp>
        <p:nvCxnSpPr>
          <p:cNvPr id="9" name="Straight Connector 8"/>
          <p:cNvCxnSpPr/>
          <p:nvPr/>
        </p:nvCxnSpPr>
        <p:spPr>
          <a:xfrm>
            <a:off x="905744" y="4343400"/>
            <a:ext cx="740664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6913421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138BB0-0F78-4C96-A901-E65FDF68AA80}" type="datetimeFigureOut">
              <a:rPr lang="pl-PL" smtClean="0"/>
              <a:t>02.01.2020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C1402A-6EF9-47FD-A719-B71EF0D5DDDD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9367961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Nagłówek sekcji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382" y="6400800"/>
            <a:ext cx="9141619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2" y="633431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2960" y="758952"/>
            <a:ext cx="7543800" cy="3566160"/>
          </a:xfrm>
        </p:spPr>
        <p:txBody>
          <a:bodyPr anchor="b" anchorCtr="0">
            <a:normAutofit/>
          </a:bodyPr>
          <a:lstStyle>
            <a:lvl1pPr>
              <a:lnSpc>
                <a:spcPct val="85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60" y="4453128"/>
            <a:ext cx="7543800" cy="114300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138BB0-0F78-4C96-A901-E65FDF68AA80}" type="datetimeFigureOut">
              <a:rPr lang="pl-PL" smtClean="0"/>
              <a:t>02.01.2020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C1402A-6EF9-47FD-A719-B71EF0D5DDDD}" type="slidenum">
              <a:rPr lang="pl-PL" smtClean="0"/>
              <a:t>‹#›</a:t>
            </a:fld>
            <a:endParaRPr lang="pl-PL"/>
          </a:p>
        </p:txBody>
      </p:sp>
      <p:cxnSp>
        <p:nvCxnSpPr>
          <p:cNvPr id="9" name="Straight Connector 8"/>
          <p:cNvCxnSpPr/>
          <p:nvPr/>
        </p:nvCxnSpPr>
        <p:spPr>
          <a:xfrm>
            <a:off x="905744" y="4343400"/>
            <a:ext cx="740664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3623302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822960" y="286604"/>
            <a:ext cx="7543800" cy="1450757"/>
          </a:xfrm>
        </p:spPr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22960" y="1845735"/>
            <a:ext cx="3703320" cy="4023359"/>
          </a:xfrm>
        </p:spPr>
        <p:txBody>
          <a:bodyPr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63440" y="1845735"/>
            <a:ext cx="3703320" cy="4023360"/>
          </a:xfrm>
        </p:spPr>
        <p:txBody>
          <a:bodyPr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138BB0-0F78-4C96-A901-E65FDF68AA80}" type="datetimeFigureOut">
              <a:rPr lang="pl-PL" smtClean="0"/>
              <a:t>02.01.2020</a:t>
            </a:fld>
            <a:endParaRPr lang="pl-P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C1402A-6EF9-47FD-A719-B71EF0D5DDDD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55534325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822960" y="286604"/>
            <a:ext cx="7543800" cy="1450757"/>
          </a:xfrm>
        </p:spPr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60" y="1846052"/>
            <a:ext cx="370332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22960" y="2582335"/>
            <a:ext cx="3703320" cy="3286760"/>
          </a:xfrm>
        </p:spPr>
        <p:txBody>
          <a:bodyPr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63440" y="1846052"/>
            <a:ext cx="370332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63440" y="2582334"/>
            <a:ext cx="3703320" cy="3286760"/>
          </a:xfrm>
        </p:spPr>
        <p:txBody>
          <a:bodyPr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138BB0-0F78-4C96-A901-E65FDF68AA80}" type="datetimeFigureOut">
              <a:rPr lang="pl-PL" smtClean="0"/>
              <a:t>02.01.2020</a:t>
            </a:fld>
            <a:endParaRPr lang="pl-PL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C1402A-6EF9-47FD-A719-B71EF0D5DDDD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07337846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138BB0-0F78-4C96-A901-E65FDF68AA80}" type="datetimeFigureOut">
              <a:rPr lang="pl-PL" smtClean="0"/>
              <a:t>02.01.2020</a:t>
            </a:fld>
            <a:endParaRPr lang="pl-PL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C1402A-6EF9-47FD-A719-B71EF0D5DDDD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56841975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2382" y="6400800"/>
            <a:ext cx="9141619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Rectangle 5"/>
          <p:cNvSpPr/>
          <p:nvPr/>
        </p:nvSpPr>
        <p:spPr>
          <a:xfrm>
            <a:off x="12" y="633431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138BB0-0F78-4C96-A901-E65FDF68AA80}" type="datetimeFigureOut">
              <a:rPr lang="pl-PL" smtClean="0"/>
              <a:t>02.01.2020</a:t>
            </a:fld>
            <a:endParaRPr lang="pl-PL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pl-PL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C1402A-6EF9-47FD-A719-B71EF0D5DDDD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658356266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3" y="0"/>
            <a:ext cx="3038093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3030053" y="0"/>
            <a:ext cx="48006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0" y="594359"/>
            <a:ext cx="2400300" cy="2286000"/>
          </a:xfrm>
        </p:spPr>
        <p:txBody>
          <a:bodyPr anchor="b">
            <a:norm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600450" y="731520"/>
            <a:ext cx="4869180" cy="5257800"/>
          </a:xfrm>
        </p:spPr>
        <p:txBody>
          <a:bodyPr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42900" y="2926080"/>
            <a:ext cx="2400300" cy="3379124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349134" y="6459786"/>
            <a:ext cx="1963883" cy="365125"/>
          </a:xfrm>
        </p:spPr>
        <p:txBody>
          <a:bodyPr/>
          <a:lstStyle>
            <a:lvl1pPr algn="l">
              <a:defRPr/>
            </a:lvl1pPr>
          </a:lstStyle>
          <a:p>
            <a:fld id="{D2138BB0-0F78-4C96-A901-E65FDF68AA80}" type="datetimeFigureOut">
              <a:rPr lang="pl-PL" smtClean="0"/>
              <a:t>02.01.2020</a:t>
            </a:fld>
            <a:endParaRPr lang="pl-P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600450" y="6459786"/>
            <a:ext cx="3486150" cy="365125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endParaRPr lang="pl-P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04C1402A-6EF9-47FD-A719-B71EF0D5DDDD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122468823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4953000"/>
            <a:ext cx="9141619" cy="1905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2" y="491507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2960" y="5074920"/>
            <a:ext cx="7589520" cy="822960"/>
          </a:xfrm>
        </p:spPr>
        <p:txBody>
          <a:bodyPr tIns="0" bIns="0" anchor="b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2" y="0"/>
            <a:ext cx="9143989" cy="4915076"/>
          </a:xfrm>
          <a:solidFill>
            <a:schemeClr val="bg2">
              <a:lumMod val="90000"/>
            </a:schemeClr>
          </a:solidFill>
        </p:spPr>
        <p:txBody>
          <a:bodyPr lIns="457200" tIns="457200"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pl-PL"/>
              <a:t>Kliknij ikonę, aby dodać obraz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22960" y="5907024"/>
            <a:ext cx="7589520" cy="59436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138BB0-0F78-4C96-A901-E65FDF68AA80}" type="datetimeFigureOut">
              <a:rPr lang="pl-PL" smtClean="0"/>
              <a:t>02.01.2020</a:t>
            </a:fld>
            <a:endParaRPr lang="pl-P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C1402A-6EF9-47FD-A719-B71EF0D5DDDD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12152011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138BB0-0F78-4C96-A901-E65FDF68AA80}" type="datetimeFigureOut">
              <a:rPr lang="pl-PL" smtClean="0"/>
              <a:t>02.01.2020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C1402A-6EF9-47FD-A719-B71EF0D5DDDD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454450499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382" y="6400800"/>
            <a:ext cx="9141619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2" y="633431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412302"/>
            <a:ext cx="1971675" cy="5759898"/>
          </a:xfrm>
        </p:spPr>
        <p:txBody>
          <a:bodyPr vert="eaVert"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412302"/>
            <a:ext cx="5800725" cy="5759898"/>
          </a:xfrm>
        </p:spPr>
        <p:txBody>
          <a:bodyPr vert="eaVert" lIns="45720" tIns="0" rIns="45720" bIns="0"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138BB0-0F78-4C96-A901-E65FDF68AA80}" type="datetimeFigureOut">
              <a:rPr lang="pl-PL" smtClean="0"/>
              <a:t>02.01.2020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C1402A-6EF9-47FD-A719-B71EF0D5DDDD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09768687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33845" y="365760"/>
            <a:ext cx="7886700" cy="132556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3845" y="1828801"/>
            <a:ext cx="7886700" cy="435133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25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D2138BB0-0F78-4C96-A901-E65FDF68AA80}" type="datetimeFigureOut">
              <a:rPr lang="pl-PL" smtClean="0"/>
              <a:t>02.01.2020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825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63145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2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4C1402A-6EF9-47FD-A719-B71EF0D5DDDD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2792537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Wingdings 2" pitchFamily="18" charset="2"/>
        <a:buChar char="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Wingdings 2" pitchFamily="18" charset="2"/>
        <a:buChar char="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Wingdings 2" pitchFamily="18" charset="2"/>
        <a:buChar char="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Wingdings 2" pitchFamily="18" charset="2"/>
        <a:buChar char="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Wingdings 2" pitchFamily="18" charset="2"/>
        <a:buChar char="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spcBef>
          <a:spcPct val="20000"/>
        </a:spcBef>
        <a:buFont typeface="Wingdings 2" pitchFamily="18" charset="2"/>
        <a:buChar char="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spcBef>
          <a:spcPct val="20000"/>
        </a:spcBef>
        <a:buFont typeface="Wingdings 2" pitchFamily="18" charset="2"/>
        <a:buChar char="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spcBef>
          <a:spcPct val="20000"/>
        </a:spcBef>
        <a:buFont typeface="Wingdings 2" pitchFamily="18" charset="2"/>
        <a:buChar char="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spcBef>
          <a:spcPct val="20000"/>
        </a:spcBef>
        <a:buFont typeface="Wingdings 2" pitchFamily="18" charset="2"/>
        <a:buChar char="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6400800"/>
            <a:ext cx="9144001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0" y="6334316"/>
            <a:ext cx="9144001" cy="6648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22960" y="286604"/>
            <a:ext cx="75438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59" y="1845734"/>
            <a:ext cx="7543801" cy="402336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22961" y="6459786"/>
            <a:ext cx="185420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FFFFFF"/>
                </a:solidFill>
              </a:defRPr>
            </a:lvl1pPr>
          </a:lstStyle>
          <a:p>
            <a:fld id="{D2138BB0-0F78-4C96-A901-E65FDF68AA80}" type="datetimeFigureOut">
              <a:rPr lang="pl-PL" smtClean="0"/>
              <a:t>02.01.2020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764639" y="6459786"/>
            <a:ext cx="361710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cap="all" baseline="0">
                <a:solidFill>
                  <a:srgbClr val="FFFFFF"/>
                </a:solidFill>
              </a:defRPr>
            </a:lvl1pPr>
          </a:lstStyle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425344" y="6459786"/>
            <a:ext cx="98401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rgbClr val="FFFFFF"/>
                </a:solidFill>
              </a:defRPr>
            </a:lvl1pPr>
          </a:lstStyle>
          <a:p>
            <a:fld id="{04C1402A-6EF9-47FD-A719-B71EF0D5DDDD}" type="slidenum">
              <a:rPr lang="pl-PL" smtClean="0"/>
              <a:t>‹#›</a:t>
            </a:fld>
            <a:endParaRPr lang="pl-PL"/>
          </a:p>
        </p:txBody>
      </p:sp>
      <p:cxnSp>
        <p:nvCxnSpPr>
          <p:cNvPr id="10" name="Straight Connector 9"/>
          <p:cNvCxnSpPr/>
          <p:nvPr/>
        </p:nvCxnSpPr>
        <p:spPr>
          <a:xfrm>
            <a:off x="895149" y="1737845"/>
            <a:ext cx="74752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17378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4800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BDE1EDA8-CE9B-4897-B577-CFD79D06F3D9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pl-PL" sz="3600" dirty="0"/>
              <a:t>XXX Sesja Rady Osiedla </a:t>
            </a:r>
            <a:br>
              <a:rPr lang="pl-PL" sz="3600" dirty="0"/>
            </a:br>
            <a:r>
              <a:rPr lang="pl-PL" sz="3600" dirty="0"/>
              <a:t>Grabiszyn-Grabiszynek</a:t>
            </a:r>
          </a:p>
        </p:txBody>
      </p:sp>
      <p:pic>
        <p:nvPicPr>
          <p:cNvPr id="4" name="Obraz 3">
            <a:extLst>
              <a:ext uri="{FF2B5EF4-FFF2-40B4-BE49-F238E27FC236}">
                <a16:creationId xmlns:a16="http://schemas.microsoft.com/office/drawing/2014/main" id="{70A1E7D1-BB0A-4AF4-8821-C13C15748BC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372" y="108156"/>
            <a:ext cx="4120910" cy="20899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903202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BDE1EDA8-CE9B-4897-B577-CFD79D06F3D9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pl-PL" sz="2400" b="1" cap="all" spc="200" dirty="0">
                <a:solidFill>
                  <a:schemeClr val="tx2"/>
                </a:solidFill>
                <a:ea typeface="+mn-ea"/>
                <a:cs typeface="+mn-cs"/>
              </a:rPr>
              <a:t>Zarząd osiedla – SPRAWOZDANIE Z działań 4-6 2019</a:t>
            </a:r>
            <a:br>
              <a:rPr lang="pl-PL" sz="3600" dirty="0"/>
            </a:br>
            <a:endParaRPr lang="pl-PL" sz="3600" dirty="0"/>
          </a:p>
        </p:txBody>
      </p:sp>
      <p:sp>
        <p:nvSpPr>
          <p:cNvPr id="3" name="Podtytuł 2">
            <a:extLst>
              <a:ext uri="{FF2B5EF4-FFF2-40B4-BE49-F238E27FC236}">
                <a16:creationId xmlns:a16="http://schemas.microsoft.com/office/drawing/2014/main" id="{B80B2B7E-FD72-4964-9226-2658D49C60E1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pl-PL" sz="2000" dirty="0"/>
              <a:t>                                            Przewodnicząca Zarządu</a:t>
            </a:r>
          </a:p>
          <a:p>
            <a:r>
              <a:rPr lang="pl-PL" dirty="0"/>
              <a:t>                                               </a:t>
            </a:r>
            <a:r>
              <a:rPr lang="pl-PL" sz="2000" dirty="0"/>
              <a:t>Anna Daleszyńska</a:t>
            </a:r>
            <a:endParaRPr lang="pl-PL" dirty="0"/>
          </a:p>
        </p:txBody>
      </p:sp>
      <p:pic>
        <p:nvPicPr>
          <p:cNvPr id="4" name="Obraz 3">
            <a:extLst>
              <a:ext uri="{FF2B5EF4-FFF2-40B4-BE49-F238E27FC236}">
                <a16:creationId xmlns:a16="http://schemas.microsoft.com/office/drawing/2014/main" id="{70A1E7D1-BB0A-4AF4-8821-C13C15748BC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372" y="108156"/>
            <a:ext cx="4120910" cy="20899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535952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63B5E3A7-CCF8-484E-A368-065383253A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l-PL" sz="3600" dirty="0"/>
              <a:t>Zarząd osiedla – wykorzystanie planu finansowego 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C3BD1AB2-8E13-41EB-9304-39937AE7936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pl-PL" dirty="0"/>
          </a:p>
          <a:p>
            <a:r>
              <a:rPr lang="pl-PL" dirty="0"/>
              <a:t>1. Wykonanie planu finansowego – II kwartał 2019 (wydatki: media, KS, festyn, Centrum Aktywności Dzieci i Młodzieży) zgodnie z planem fin. rozesłanym mailem radnym w dniu 03.06.2019 do zapoznania się. </a:t>
            </a:r>
          </a:p>
          <a:p>
            <a:r>
              <a:rPr lang="pl-PL" dirty="0"/>
              <a:t>2. Aktualizacja planu wydatków budżetowych na rok 2019 – uchwała </a:t>
            </a:r>
          </a:p>
          <a:p>
            <a:endParaRPr lang="pl-PL" dirty="0"/>
          </a:p>
          <a:p>
            <a:endParaRPr lang="pl-PL" dirty="0"/>
          </a:p>
          <a:p>
            <a:endParaRPr lang="pl-PL" dirty="0"/>
          </a:p>
          <a:p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347170298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63B5E3A7-CCF8-484E-A368-065383253A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l-PL" sz="3600" dirty="0"/>
              <a:t>Zarząd osiedla – sprawozdanie  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C3BD1AB2-8E13-41EB-9304-39937AE7936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22959" y="1845733"/>
            <a:ext cx="7998824" cy="4424437"/>
          </a:xfrm>
        </p:spPr>
        <p:txBody>
          <a:bodyPr>
            <a:normAutofit fontScale="77500" lnSpcReduction="20000"/>
          </a:bodyPr>
          <a:lstStyle/>
          <a:p>
            <a:r>
              <a:rPr lang="pl-PL" sz="2200" dirty="0"/>
              <a:t>Prace administracyjno-organizacyjne:</a:t>
            </a:r>
          </a:p>
          <a:p>
            <a:pPr marL="514350" indent="-514350">
              <a:buFont typeface="+mj-lt"/>
              <a:buAutoNum type="arabicPeriod"/>
            </a:pPr>
            <a:r>
              <a:rPr lang="pl-PL" sz="2200" dirty="0"/>
              <a:t>Utylizacja zużytych sprzętów (drukarka HP) – uchwała zarządu </a:t>
            </a:r>
          </a:p>
          <a:p>
            <a:pPr marL="514350" indent="-514350">
              <a:buFont typeface="+mj-lt"/>
              <a:buAutoNum type="arabicPeriod"/>
            </a:pPr>
            <a:r>
              <a:rPr lang="pl-PL" sz="2200" dirty="0"/>
              <a:t>W przygotowaniu wniosek o umowę – stroje dla Chóru DK Bakara  (4 500 tys. zł) MKZ,ADA</a:t>
            </a:r>
          </a:p>
          <a:p>
            <a:pPr marL="514350" indent="-514350">
              <a:buFont typeface="+mj-lt"/>
              <a:buAutoNum type="arabicPeriod"/>
            </a:pPr>
            <a:r>
              <a:rPr lang="pl-PL" sz="2200" dirty="0"/>
              <a:t>Sprawozdanie pracy Centrum Aktywności Dzieci i Młodzieży (zajęcia </a:t>
            </a:r>
            <a:r>
              <a:rPr lang="pl-PL" sz="2200" dirty="0" err="1"/>
              <a:t>pon-sob</a:t>
            </a:r>
            <a:r>
              <a:rPr lang="pl-PL" sz="2200" dirty="0"/>
              <a:t>), Dzień Matki – wspólne zajęcia mam i dzieci</a:t>
            </a:r>
          </a:p>
          <a:p>
            <a:pPr marL="514350" indent="-514350">
              <a:buFont typeface="+mj-lt"/>
              <a:buAutoNum type="arabicPeriod"/>
            </a:pPr>
            <a:r>
              <a:rPr lang="pl-PL" sz="2200" dirty="0"/>
              <a:t>Organizacja wycieczki do </a:t>
            </a:r>
            <a:r>
              <a:rPr lang="pl-PL" sz="2200" dirty="0" err="1"/>
              <a:t>Spreewaldu</a:t>
            </a:r>
            <a:r>
              <a:rPr lang="pl-PL" sz="2200" dirty="0"/>
              <a:t> dla seniorów – MKŻ, BZA</a:t>
            </a:r>
          </a:p>
          <a:p>
            <a:pPr marL="514350" indent="-514350">
              <a:buFont typeface="+mj-lt"/>
              <a:buAutoNum type="arabicPeriod"/>
            </a:pPr>
            <a:r>
              <a:rPr lang="pl-PL" sz="2200" dirty="0"/>
              <a:t>Bieżące prowadzenie 3 tablic zewnętrznych – KBA, wsparcie MKŻ</a:t>
            </a:r>
          </a:p>
          <a:p>
            <a:pPr marL="514350" indent="-514350">
              <a:buFont typeface="+mj-lt"/>
              <a:buAutoNum type="arabicPeriod"/>
            </a:pPr>
            <a:r>
              <a:rPr lang="pl-PL" sz="2200" dirty="0"/>
              <a:t>Rozliczanie faktur na bieżąco – MKŻ</a:t>
            </a:r>
          </a:p>
          <a:p>
            <a:pPr marL="514350" indent="-514350">
              <a:buFont typeface="+mj-lt"/>
              <a:buAutoNum type="arabicPeriod"/>
            </a:pPr>
            <a:r>
              <a:rPr lang="pl-PL" sz="2200" dirty="0"/>
              <a:t>Sesje zarządu – 1/miesiąc, 25.06 g.19 grafik na stronie www</a:t>
            </a:r>
          </a:p>
          <a:p>
            <a:pPr marL="514350" indent="-514350">
              <a:buFont typeface="+mj-lt"/>
              <a:buAutoNum type="arabicPeriod"/>
            </a:pPr>
            <a:r>
              <a:rPr lang="pl-PL" sz="2200" dirty="0"/>
              <a:t>30.06 g.13:30 </a:t>
            </a:r>
            <a:r>
              <a:rPr lang="pl-PL" sz="2200" dirty="0" err="1"/>
              <a:t>Bajkobus</a:t>
            </a:r>
            <a:r>
              <a:rPr lang="pl-PL" sz="2200" dirty="0"/>
              <a:t> Teatru Lalek, górka Skarbowców (ADA, MKZ, JPL, KBA)</a:t>
            </a:r>
          </a:p>
          <a:p>
            <a:pPr marL="457200" indent="-457200">
              <a:buFont typeface="+mj-lt"/>
              <a:buAutoNum type="arabicPeriod"/>
            </a:pPr>
            <a:r>
              <a:rPr lang="pl-PL" sz="2200" dirty="0"/>
              <a:t>Rozpatrzenie wniosku o dofinansowanie – SP 109 – pomoce edukacyjne – 1000 zł.</a:t>
            </a:r>
          </a:p>
          <a:p>
            <a:pPr marL="457200" indent="-457200">
              <a:buFont typeface="+mj-lt"/>
              <a:buAutoNum type="arabicPeriod"/>
            </a:pPr>
            <a:endParaRPr lang="pl-PL" sz="2200" dirty="0"/>
          </a:p>
          <a:p>
            <a:pPr marL="0" indent="0">
              <a:buNone/>
            </a:pPr>
            <a:endParaRPr lang="pl-PL" sz="2200" dirty="0"/>
          </a:p>
          <a:p>
            <a:pPr marL="457200" indent="-457200">
              <a:buFont typeface="+mj-lt"/>
              <a:buAutoNum type="arabicPeriod"/>
            </a:pPr>
            <a:endParaRPr lang="pl-PL" sz="2200" dirty="0"/>
          </a:p>
          <a:p>
            <a:pPr marL="457200" indent="-457200">
              <a:buFont typeface="+mj-lt"/>
              <a:buAutoNum type="arabicPeriod"/>
            </a:pPr>
            <a:endParaRPr lang="pl-PL" sz="2200" dirty="0"/>
          </a:p>
          <a:p>
            <a:pPr marL="514350" indent="-514350">
              <a:buFont typeface="+mj-lt"/>
              <a:buAutoNum type="arabicPeriod"/>
            </a:pPr>
            <a:endParaRPr lang="pl-PL" sz="2600" dirty="0"/>
          </a:p>
          <a:p>
            <a:pPr marL="514350" indent="-514350">
              <a:buFont typeface="+mj-lt"/>
              <a:buAutoNum type="arabicPeriod"/>
            </a:pPr>
            <a:endParaRPr lang="pl-PL" sz="2600" dirty="0"/>
          </a:p>
          <a:p>
            <a:pPr marL="0" indent="0">
              <a:buNone/>
            </a:pP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97232228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63B5E3A7-CCF8-484E-A368-065383253A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l-PL" sz="3600" dirty="0"/>
              <a:t>Zarząd osiedla – informacja Al. Hallera 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C3BD1AB2-8E13-41EB-9304-39937AE7936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pl-PL" sz="1900" dirty="0"/>
              <a:t>Na wniosek zarządu osiedla UM zlecił opracowanie "Analizy możliwych do zastosowania środków ochrony przed hałasem drogowym i tramwajowym zabudowy mieszkaniowej zlokalizowanej po obu stronach al. gen. Józefa Hallera, na odcinku od wiaduktu kolejowego do ul. Eugeniusza Romera (płd. strona drogi) i ul. Inżynierskiej (płn. strona drogi)”.</a:t>
            </a:r>
          </a:p>
          <a:p>
            <a:r>
              <a:rPr lang="pl-PL" sz="1900" dirty="0"/>
              <a:t>Harmonogram prac: </a:t>
            </a:r>
          </a:p>
          <a:p>
            <a:br>
              <a:rPr lang="pl-PL" sz="1900" dirty="0"/>
            </a:br>
            <a:r>
              <a:rPr lang="pl-PL" sz="1900" dirty="0"/>
              <a:t>1.        Wykonanie pomiarów hałasu: do 20 kwietnia 2019 r. </a:t>
            </a:r>
          </a:p>
          <a:p>
            <a:r>
              <a:rPr lang="pl-PL" sz="1900" dirty="0"/>
              <a:t>2.        Opracowanie wstępnej wersji dokumentu: do 14 czerwca 2019 r. </a:t>
            </a:r>
          </a:p>
          <a:p>
            <a:r>
              <a:rPr lang="pl-PL" sz="1900" dirty="0"/>
              <a:t>3.        Prezentacja dokumentu: do 1 lipca 2019 r. </a:t>
            </a:r>
          </a:p>
          <a:p>
            <a:r>
              <a:rPr lang="pl-PL" sz="1900" dirty="0"/>
              <a:t>4.        Przekazanie końcowej wersji dokumentu: do 15 lipca 2019 r. </a:t>
            </a:r>
          </a:p>
          <a:p>
            <a:pPr marL="0" indent="0">
              <a:buNone/>
            </a:pP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918796143"/>
      </p:ext>
    </p:extLst>
  </p:cSld>
  <p:clrMapOvr>
    <a:masterClrMapping/>
  </p:clrMapOvr>
</p:sld>
</file>

<file path=ppt/theme/theme1.xml><?xml version="1.0" encoding="utf-8"?>
<a:theme xmlns:a="http://schemas.openxmlformats.org/drawingml/2006/main" name="HDOfficeLightV0">
  <a:themeElements>
    <a:clrScheme name="Pakiet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Pakiet 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satMod val="105000"/>
                <a:lumMod val="110000"/>
              </a:schemeClr>
            </a:gs>
            <a:gs pos="50000">
              <a:schemeClr val="phClr">
                <a:tint val="73000"/>
                <a:satMod val="103000"/>
                <a:lumMod val="105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Retrospekcja">
  <a:themeElements>
    <a:clrScheme name="Żółty">
      <a:dk1>
        <a:sysClr val="windowText" lastClr="000000"/>
      </a:dk1>
      <a:lt1>
        <a:sysClr val="window" lastClr="FFFFFF"/>
      </a:lt1>
      <a:dk2>
        <a:srgbClr val="39302A"/>
      </a:dk2>
      <a:lt2>
        <a:srgbClr val="E5DEDB"/>
      </a:lt2>
      <a:accent1>
        <a:srgbClr val="FFCA08"/>
      </a:accent1>
      <a:accent2>
        <a:srgbClr val="F8931D"/>
      </a:accent2>
      <a:accent3>
        <a:srgbClr val="CE8D3E"/>
      </a:accent3>
      <a:accent4>
        <a:srgbClr val="EC7016"/>
      </a:accent4>
      <a:accent5>
        <a:srgbClr val="E64823"/>
      </a:accent5>
      <a:accent6>
        <a:srgbClr val="9C6A6A"/>
      </a:accent6>
      <a:hlink>
        <a:srgbClr val="2998E3"/>
      </a:hlink>
      <a:folHlink>
        <a:srgbClr val="7F723D"/>
      </a:folHlink>
    </a:clrScheme>
    <a:fontScheme name="Retrospekcja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Retrospekcja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etrospect" id="{5F128B03-DCCA-4EEB-AB3B-CF2899314A46}" vid="{9CC26709-368C-4D72-9060-94E5B3FF3CD6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Integralny</Template>
  <TotalTime>5499</TotalTime>
  <Words>273</Words>
  <Application>Microsoft Office PowerPoint</Application>
  <PresentationFormat>Pokaz na ekranie (4:3)</PresentationFormat>
  <Paragraphs>33</Paragraphs>
  <Slides>5</Slides>
  <Notes>0</Notes>
  <HiddenSlides>0</HiddenSlides>
  <MMClips>0</MMClips>
  <ScaleCrop>false</ScaleCrop>
  <HeadingPairs>
    <vt:vector size="6" baseType="variant">
      <vt:variant>
        <vt:lpstr>Używane czcionki</vt:lpstr>
      </vt:variant>
      <vt:variant>
        <vt:i4>3</vt:i4>
      </vt:variant>
      <vt:variant>
        <vt:lpstr>Motyw</vt:lpstr>
      </vt:variant>
      <vt:variant>
        <vt:i4>2</vt:i4>
      </vt:variant>
      <vt:variant>
        <vt:lpstr>Tytuły slajdów</vt:lpstr>
      </vt:variant>
      <vt:variant>
        <vt:i4>5</vt:i4>
      </vt:variant>
    </vt:vector>
  </HeadingPairs>
  <TitlesOfParts>
    <vt:vector size="10" baseType="lpstr">
      <vt:lpstr>Calibri</vt:lpstr>
      <vt:lpstr>Calibri Light</vt:lpstr>
      <vt:lpstr>Wingdings 2</vt:lpstr>
      <vt:lpstr>HDOfficeLightV0</vt:lpstr>
      <vt:lpstr>Retrospekcja</vt:lpstr>
      <vt:lpstr>XXX Sesja Rady Osiedla  Grabiszyn-Grabiszynek</vt:lpstr>
      <vt:lpstr>Zarząd osiedla – SPRAWOZDANIE Z działań 4-6 2019 </vt:lpstr>
      <vt:lpstr>Zarząd osiedla – wykorzystanie planu finansowego </vt:lpstr>
      <vt:lpstr>Zarząd osiedla – sprawozdanie  </vt:lpstr>
      <vt:lpstr>Zarząd osiedla – informacja Al. Hallera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Prezentacja programu PowerPoint</dc:title>
  <dc:creator>Anna Daleszyńska</dc:creator>
  <cp:lastModifiedBy>Anna Daleszyńska</cp:lastModifiedBy>
  <cp:revision>48</cp:revision>
  <cp:lastPrinted>2018-04-03T13:35:09Z</cp:lastPrinted>
  <dcterms:created xsi:type="dcterms:W3CDTF">2018-04-02T20:37:39Z</dcterms:created>
  <dcterms:modified xsi:type="dcterms:W3CDTF">2020-01-02T07:52:22Z</dcterms:modified>
</cp:coreProperties>
</file>